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82" r:id="rId2"/>
    <p:sldId id="289" r:id="rId3"/>
    <p:sldId id="283" r:id="rId4"/>
    <p:sldId id="284" r:id="rId5"/>
    <p:sldId id="286" r:id="rId6"/>
    <p:sldId id="287" r:id="rId7"/>
    <p:sldId id="288" r:id="rId8"/>
    <p:sldId id="285" r:id="rId9"/>
    <p:sldId id="291" r:id="rId10"/>
    <p:sldId id="290"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668" y="-96"/>
      </p:cViewPr>
      <p:guideLst>
        <p:guide orient="horz" pos="2160"/>
        <p:guide pos="2880"/>
      </p:guideLst>
    </p:cSldViewPr>
  </p:slideViewPr>
  <p:notesTextViewPr>
    <p:cViewPr>
      <p:scale>
        <a:sx n="1" d="1"/>
        <a:sy n="1" d="1"/>
      </p:scale>
      <p:origin x="0" y="0"/>
    </p:cViewPr>
  </p:notesTextViewPr>
  <p:sorterViewPr>
    <p:cViewPr>
      <p:scale>
        <a:sx n="100" d="100"/>
        <a:sy n="100" d="100"/>
      </p:scale>
      <p:origin x="0" y="105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5286D3-76C8-4844-B888-5E1AF09ED95A}" type="datetimeFigureOut">
              <a:rPr lang="el-GR" smtClean="0"/>
              <a:pPr/>
              <a:t>10/5/2021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A90D2A-ED5A-4C24-B968-F9F72FF5208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35135091-1DF1-40C9-8373-7C38AA122F74}" type="datetime1">
              <a:rPr lang="el-GR" smtClean="0"/>
              <a:pPr/>
              <a:t>10/5/2021</a:t>
            </a:fld>
            <a:endParaRPr lang="el-GR"/>
          </a:p>
        </p:txBody>
      </p:sp>
      <p:sp>
        <p:nvSpPr>
          <p:cNvPr id="17" name="16 - Θέση υποσέλιδου"/>
          <p:cNvSpPr>
            <a:spLocks noGrp="1"/>
          </p:cNvSpPr>
          <p:nvPr>
            <p:ph type="ftr" sz="quarter" idx="11"/>
          </p:nvPr>
        </p:nvSpPr>
        <p:spPr/>
        <p:txBody>
          <a:bodyPr/>
          <a:lstStyle/>
          <a:p>
            <a:r>
              <a:rPr lang="en-US" smtClean="0"/>
              <a:t>12th Primary School of Drama - Greece</a:t>
            </a:r>
            <a:endParaRPr lang="el-GR"/>
          </a:p>
        </p:txBody>
      </p:sp>
      <p:sp>
        <p:nvSpPr>
          <p:cNvPr id="29" name="28 - Θέση αριθμού διαφάνειας"/>
          <p:cNvSpPr>
            <a:spLocks noGrp="1"/>
          </p:cNvSpPr>
          <p:nvPr>
            <p:ph type="sldNum" sz="quarter" idx="12"/>
          </p:nvPr>
        </p:nvSpPr>
        <p:spPr/>
        <p:txBody>
          <a:bodyPr/>
          <a:lstStyle/>
          <a:p>
            <a:fld id="{7D91D364-DCEE-4D00-9221-9FE3A8329B0B}"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FE4FCC0-D2BA-4B45-98B0-0C3C583D8A2C}" type="datetime1">
              <a:rPr lang="el-GR" smtClean="0"/>
              <a:pPr/>
              <a:t>10/5/2021</a:t>
            </a:fld>
            <a:endParaRPr lang="el-GR"/>
          </a:p>
        </p:txBody>
      </p:sp>
      <p:sp>
        <p:nvSpPr>
          <p:cNvPr id="5" name="4 - Θέση υποσέλιδου"/>
          <p:cNvSpPr>
            <a:spLocks noGrp="1"/>
          </p:cNvSpPr>
          <p:nvPr>
            <p:ph type="ftr" sz="quarter" idx="11"/>
          </p:nvPr>
        </p:nvSpPr>
        <p:spPr/>
        <p:txBody>
          <a:bodyPr/>
          <a:lstStyle/>
          <a:p>
            <a:r>
              <a:rPr lang="en-US" smtClean="0"/>
              <a:t>12th Primary School of Drama - Greece</a:t>
            </a:r>
            <a:endParaRPr lang="el-GR"/>
          </a:p>
        </p:txBody>
      </p:sp>
      <p:sp>
        <p:nvSpPr>
          <p:cNvPr id="6" name="5 - Θέση αριθμού διαφάνειας"/>
          <p:cNvSpPr>
            <a:spLocks noGrp="1"/>
          </p:cNvSpPr>
          <p:nvPr>
            <p:ph type="sldNum" sz="quarter" idx="12"/>
          </p:nvPr>
        </p:nvSpPr>
        <p:spPr/>
        <p:txBody>
          <a:bodyPr/>
          <a:lstStyle/>
          <a:p>
            <a:fld id="{7D91D364-DCEE-4D00-9221-9FE3A8329B0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02E10B6-BDD0-41E4-86DB-A8239D0D44DB}" type="datetime1">
              <a:rPr lang="el-GR" smtClean="0"/>
              <a:pPr/>
              <a:t>10/5/2021</a:t>
            </a:fld>
            <a:endParaRPr lang="el-GR"/>
          </a:p>
        </p:txBody>
      </p:sp>
      <p:sp>
        <p:nvSpPr>
          <p:cNvPr id="5" name="4 - Θέση υποσέλιδου"/>
          <p:cNvSpPr>
            <a:spLocks noGrp="1"/>
          </p:cNvSpPr>
          <p:nvPr>
            <p:ph type="ftr" sz="quarter" idx="11"/>
          </p:nvPr>
        </p:nvSpPr>
        <p:spPr/>
        <p:txBody>
          <a:bodyPr/>
          <a:lstStyle/>
          <a:p>
            <a:r>
              <a:rPr lang="en-US" smtClean="0"/>
              <a:t>12th Primary School of Drama - Greece</a:t>
            </a:r>
            <a:endParaRPr lang="el-GR"/>
          </a:p>
        </p:txBody>
      </p:sp>
      <p:sp>
        <p:nvSpPr>
          <p:cNvPr id="6" name="5 - Θέση αριθμού διαφάνειας"/>
          <p:cNvSpPr>
            <a:spLocks noGrp="1"/>
          </p:cNvSpPr>
          <p:nvPr>
            <p:ph type="sldNum" sz="quarter" idx="12"/>
          </p:nvPr>
        </p:nvSpPr>
        <p:spPr/>
        <p:txBody>
          <a:bodyPr/>
          <a:lstStyle/>
          <a:p>
            <a:fld id="{7D91D364-DCEE-4D00-9221-9FE3A8329B0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B5CD615-8D86-445F-B8BF-E19EFE63755F}" type="datetime1">
              <a:rPr lang="el-GR" smtClean="0"/>
              <a:pPr/>
              <a:t>10/5/2021</a:t>
            </a:fld>
            <a:endParaRPr lang="el-GR"/>
          </a:p>
        </p:txBody>
      </p:sp>
      <p:sp>
        <p:nvSpPr>
          <p:cNvPr id="5" name="4 - Θέση υποσέλιδου"/>
          <p:cNvSpPr>
            <a:spLocks noGrp="1"/>
          </p:cNvSpPr>
          <p:nvPr>
            <p:ph type="ftr" sz="quarter" idx="11"/>
          </p:nvPr>
        </p:nvSpPr>
        <p:spPr/>
        <p:txBody>
          <a:bodyPr/>
          <a:lstStyle/>
          <a:p>
            <a:r>
              <a:rPr lang="en-US" smtClean="0"/>
              <a:t>12th Primary School of Drama - Greece</a:t>
            </a:r>
            <a:endParaRPr lang="el-GR"/>
          </a:p>
        </p:txBody>
      </p:sp>
      <p:sp>
        <p:nvSpPr>
          <p:cNvPr id="6" name="5 - Θέση αριθμού διαφάνειας"/>
          <p:cNvSpPr>
            <a:spLocks noGrp="1"/>
          </p:cNvSpPr>
          <p:nvPr>
            <p:ph type="sldNum" sz="quarter" idx="12"/>
          </p:nvPr>
        </p:nvSpPr>
        <p:spPr/>
        <p:txBody>
          <a:bodyPr/>
          <a:lstStyle/>
          <a:p>
            <a:fld id="{7D91D364-DCEE-4D00-9221-9FE3A8329B0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D4EBBC7-A617-475C-B8EF-737BB9F6B831}" type="datetime1">
              <a:rPr lang="el-GR" smtClean="0"/>
              <a:pPr/>
              <a:t>10/5/2021</a:t>
            </a:fld>
            <a:endParaRPr lang="el-GR"/>
          </a:p>
        </p:txBody>
      </p:sp>
      <p:sp>
        <p:nvSpPr>
          <p:cNvPr id="5" name="4 - Θέση υποσέλιδου"/>
          <p:cNvSpPr>
            <a:spLocks noGrp="1"/>
          </p:cNvSpPr>
          <p:nvPr>
            <p:ph type="ftr" sz="quarter" idx="11"/>
          </p:nvPr>
        </p:nvSpPr>
        <p:spPr/>
        <p:txBody>
          <a:bodyPr/>
          <a:lstStyle/>
          <a:p>
            <a:r>
              <a:rPr lang="en-US" smtClean="0"/>
              <a:t>12th Primary School of Drama - Greece</a:t>
            </a:r>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7D91D364-DCEE-4D00-9221-9FE3A8329B0B}"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3C5BB560-EABA-4416-9B3B-F5AF361F826F}" type="datetime1">
              <a:rPr lang="el-GR" smtClean="0"/>
              <a:pPr/>
              <a:t>10/5/2021</a:t>
            </a:fld>
            <a:endParaRPr lang="el-GR"/>
          </a:p>
        </p:txBody>
      </p:sp>
      <p:sp>
        <p:nvSpPr>
          <p:cNvPr id="6" name="5 - Θέση υποσέλιδου"/>
          <p:cNvSpPr>
            <a:spLocks noGrp="1"/>
          </p:cNvSpPr>
          <p:nvPr>
            <p:ph type="ftr" sz="quarter" idx="11"/>
          </p:nvPr>
        </p:nvSpPr>
        <p:spPr/>
        <p:txBody>
          <a:bodyPr/>
          <a:lstStyle/>
          <a:p>
            <a:r>
              <a:rPr lang="en-US" smtClean="0"/>
              <a:t>12th Primary School of Drama - Greece</a:t>
            </a:r>
            <a:endParaRPr lang="el-GR"/>
          </a:p>
        </p:txBody>
      </p:sp>
      <p:sp>
        <p:nvSpPr>
          <p:cNvPr id="7" name="6 - Θέση αριθμού διαφάνειας"/>
          <p:cNvSpPr>
            <a:spLocks noGrp="1"/>
          </p:cNvSpPr>
          <p:nvPr>
            <p:ph type="sldNum" sz="quarter" idx="12"/>
          </p:nvPr>
        </p:nvSpPr>
        <p:spPr/>
        <p:txBody>
          <a:bodyPr/>
          <a:lstStyle/>
          <a:p>
            <a:fld id="{7D91D364-DCEE-4D00-9221-9FE3A8329B0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5A096DAB-2516-415A-90D5-BC2638E0DD74}" type="datetime1">
              <a:rPr lang="el-GR" smtClean="0"/>
              <a:pPr/>
              <a:t>10/5/2021</a:t>
            </a:fld>
            <a:endParaRPr lang="el-GR"/>
          </a:p>
        </p:txBody>
      </p:sp>
      <p:sp>
        <p:nvSpPr>
          <p:cNvPr id="8" name="7 - Θέση υποσέλιδου"/>
          <p:cNvSpPr>
            <a:spLocks noGrp="1"/>
          </p:cNvSpPr>
          <p:nvPr>
            <p:ph type="ftr" sz="quarter" idx="11"/>
          </p:nvPr>
        </p:nvSpPr>
        <p:spPr/>
        <p:txBody>
          <a:bodyPr/>
          <a:lstStyle/>
          <a:p>
            <a:r>
              <a:rPr lang="en-US" smtClean="0"/>
              <a:t>12th Primary School of Drama - Greece</a:t>
            </a:r>
            <a:endParaRPr lang="el-GR"/>
          </a:p>
        </p:txBody>
      </p:sp>
      <p:sp>
        <p:nvSpPr>
          <p:cNvPr id="9" name="8 - Θέση αριθμού διαφάνειας"/>
          <p:cNvSpPr>
            <a:spLocks noGrp="1"/>
          </p:cNvSpPr>
          <p:nvPr>
            <p:ph type="sldNum" sz="quarter" idx="12"/>
          </p:nvPr>
        </p:nvSpPr>
        <p:spPr/>
        <p:txBody>
          <a:bodyPr/>
          <a:lstStyle/>
          <a:p>
            <a:fld id="{7D91D364-DCEE-4D00-9221-9FE3A8329B0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5181A83C-61FD-49FE-A72B-20CAD1BE9AAC}" type="datetime1">
              <a:rPr lang="el-GR" smtClean="0"/>
              <a:pPr/>
              <a:t>10/5/2021</a:t>
            </a:fld>
            <a:endParaRPr lang="el-GR"/>
          </a:p>
        </p:txBody>
      </p:sp>
      <p:sp>
        <p:nvSpPr>
          <p:cNvPr id="4" name="3 - Θέση υποσέλιδου"/>
          <p:cNvSpPr>
            <a:spLocks noGrp="1"/>
          </p:cNvSpPr>
          <p:nvPr>
            <p:ph type="ftr" sz="quarter" idx="11"/>
          </p:nvPr>
        </p:nvSpPr>
        <p:spPr/>
        <p:txBody>
          <a:bodyPr/>
          <a:lstStyle/>
          <a:p>
            <a:r>
              <a:rPr lang="en-US" smtClean="0"/>
              <a:t>12th Primary School of Drama - Greece</a:t>
            </a:r>
            <a:endParaRPr lang="el-GR"/>
          </a:p>
        </p:txBody>
      </p:sp>
      <p:sp>
        <p:nvSpPr>
          <p:cNvPr id="5" name="4 - Θέση αριθμού διαφάνειας"/>
          <p:cNvSpPr>
            <a:spLocks noGrp="1"/>
          </p:cNvSpPr>
          <p:nvPr>
            <p:ph type="sldNum" sz="quarter" idx="12"/>
          </p:nvPr>
        </p:nvSpPr>
        <p:spPr/>
        <p:txBody>
          <a:bodyPr/>
          <a:lstStyle/>
          <a:p>
            <a:fld id="{7D91D364-DCEE-4D00-9221-9FE3A8329B0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1D6CF0F-97AC-48AE-BFD3-34560BDEDB1E}" type="datetime1">
              <a:rPr lang="el-GR" smtClean="0"/>
              <a:pPr/>
              <a:t>10/5/2021</a:t>
            </a:fld>
            <a:endParaRPr lang="el-GR"/>
          </a:p>
        </p:txBody>
      </p:sp>
      <p:sp>
        <p:nvSpPr>
          <p:cNvPr id="3" name="2 - Θέση υποσέλιδου"/>
          <p:cNvSpPr>
            <a:spLocks noGrp="1"/>
          </p:cNvSpPr>
          <p:nvPr>
            <p:ph type="ftr" sz="quarter" idx="11"/>
          </p:nvPr>
        </p:nvSpPr>
        <p:spPr/>
        <p:txBody>
          <a:bodyPr/>
          <a:lstStyle/>
          <a:p>
            <a:r>
              <a:rPr lang="en-US" smtClean="0"/>
              <a:t>12th Primary School of Drama - Greece</a:t>
            </a:r>
            <a:endParaRPr lang="el-GR"/>
          </a:p>
        </p:txBody>
      </p:sp>
      <p:sp>
        <p:nvSpPr>
          <p:cNvPr id="4" name="3 - Θέση αριθμού διαφάνειας"/>
          <p:cNvSpPr>
            <a:spLocks noGrp="1"/>
          </p:cNvSpPr>
          <p:nvPr>
            <p:ph type="sldNum" sz="quarter" idx="12"/>
          </p:nvPr>
        </p:nvSpPr>
        <p:spPr/>
        <p:txBody>
          <a:bodyPr/>
          <a:lstStyle/>
          <a:p>
            <a:fld id="{7D91D364-DCEE-4D00-9221-9FE3A8329B0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93BEFB48-C364-4AC6-9FF0-6E9894FEE3BE}" type="datetime1">
              <a:rPr lang="el-GR" smtClean="0"/>
              <a:pPr/>
              <a:t>10/5/2021</a:t>
            </a:fld>
            <a:endParaRPr lang="el-GR"/>
          </a:p>
        </p:txBody>
      </p:sp>
      <p:sp>
        <p:nvSpPr>
          <p:cNvPr id="6" name="5 - Θέση υποσέλιδου"/>
          <p:cNvSpPr>
            <a:spLocks noGrp="1"/>
          </p:cNvSpPr>
          <p:nvPr>
            <p:ph type="ftr" sz="quarter" idx="11"/>
          </p:nvPr>
        </p:nvSpPr>
        <p:spPr/>
        <p:txBody>
          <a:bodyPr/>
          <a:lstStyle/>
          <a:p>
            <a:r>
              <a:rPr lang="en-US" smtClean="0"/>
              <a:t>12th Primary School of Drama - Greece</a:t>
            </a:r>
            <a:endParaRPr lang="el-GR"/>
          </a:p>
        </p:txBody>
      </p:sp>
      <p:sp>
        <p:nvSpPr>
          <p:cNvPr id="7" name="6 - Θέση αριθμού διαφάνειας"/>
          <p:cNvSpPr>
            <a:spLocks noGrp="1"/>
          </p:cNvSpPr>
          <p:nvPr>
            <p:ph type="sldNum" sz="quarter" idx="12"/>
          </p:nvPr>
        </p:nvSpPr>
        <p:spPr/>
        <p:txBody>
          <a:bodyPr/>
          <a:lstStyle/>
          <a:p>
            <a:fld id="{7D91D364-DCEE-4D00-9221-9FE3A8329B0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F2E8C34-39FC-4754-9D01-4E2DA473B705}" type="datetime1">
              <a:rPr lang="el-GR" smtClean="0"/>
              <a:pPr/>
              <a:t>10/5/2021</a:t>
            </a:fld>
            <a:endParaRPr lang="el-GR"/>
          </a:p>
        </p:txBody>
      </p:sp>
      <p:sp>
        <p:nvSpPr>
          <p:cNvPr id="6" name="5 - Θέση υποσέλιδου"/>
          <p:cNvSpPr>
            <a:spLocks noGrp="1"/>
          </p:cNvSpPr>
          <p:nvPr>
            <p:ph type="ftr" sz="quarter" idx="11"/>
          </p:nvPr>
        </p:nvSpPr>
        <p:spPr/>
        <p:txBody>
          <a:bodyPr/>
          <a:lstStyle/>
          <a:p>
            <a:r>
              <a:rPr lang="en-US" smtClean="0"/>
              <a:t>12th Primary School of Drama - Greece</a:t>
            </a:r>
            <a:endParaRPr lang="el-GR"/>
          </a:p>
        </p:txBody>
      </p:sp>
      <p:sp>
        <p:nvSpPr>
          <p:cNvPr id="7" name="6 - Θέση αριθμού διαφάνειας"/>
          <p:cNvSpPr>
            <a:spLocks noGrp="1"/>
          </p:cNvSpPr>
          <p:nvPr>
            <p:ph type="sldNum" sz="quarter" idx="12"/>
          </p:nvPr>
        </p:nvSpPr>
        <p:spPr/>
        <p:txBody>
          <a:bodyPr/>
          <a:lstStyle/>
          <a:p>
            <a:fld id="{7D91D364-DCEE-4D00-9221-9FE3A8329B0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E6DED72-7BB1-41FF-951A-7225151901C4}" type="datetime1">
              <a:rPr lang="el-GR" smtClean="0"/>
              <a:pPr/>
              <a:t>10/5/2021</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12th Primary School of Drama - Greece</a:t>
            </a:r>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D91D364-DCEE-4D00-9221-9FE3A8329B0B}"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582858"/>
          </a:xfrm>
        </p:spPr>
        <p:txBody>
          <a:bodyPr/>
          <a:lstStyle/>
          <a:p>
            <a:r>
              <a:rPr lang="en-GB" dirty="0" smtClean="0">
                <a:solidFill>
                  <a:srgbClr val="FF0000"/>
                </a:solidFill>
              </a:rPr>
              <a:t>Greek customs and traditions</a:t>
            </a:r>
            <a:endParaRPr lang="el-GR" dirty="0">
              <a:solidFill>
                <a:srgbClr val="FF0000"/>
              </a:solidFill>
            </a:endParaRPr>
          </a:p>
        </p:txBody>
      </p:sp>
      <p:sp>
        <p:nvSpPr>
          <p:cNvPr id="4" name="3 - Θέση υποσέλιδου"/>
          <p:cNvSpPr>
            <a:spLocks noGrp="1"/>
          </p:cNvSpPr>
          <p:nvPr>
            <p:ph type="ftr" sz="quarter" idx="11"/>
          </p:nvPr>
        </p:nvSpPr>
        <p:spPr/>
        <p:txBody>
          <a:bodyPr/>
          <a:lstStyle/>
          <a:p>
            <a:r>
              <a:rPr lang="en-US" smtClean="0"/>
              <a:t>12th Primary School of Drama - Greece</a:t>
            </a:r>
            <a:endParaRPr lang="el-GR"/>
          </a:p>
        </p:txBody>
      </p:sp>
      <p:pic>
        <p:nvPicPr>
          <p:cNvPr id="5" name="4 - Θέση περιεχομένου" descr="erasmus+.png"/>
          <p:cNvPicPr>
            <a:picLocks noGrp="1" noChangeAspect="1"/>
          </p:cNvPicPr>
          <p:nvPr>
            <p:ph idx="1"/>
          </p:nvPr>
        </p:nvPicPr>
        <p:blipFill>
          <a:blip r:embed="rId2"/>
          <a:stretch>
            <a:fillRect/>
          </a:stretch>
        </p:blipFill>
        <p:spPr>
          <a:xfrm>
            <a:off x="2928926" y="5357826"/>
            <a:ext cx="2705100" cy="971545"/>
          </a:xfrm>
          <a:prstGeom prst="rect">
            <a:avLst/>
          </a:prstGeom>
        </p:spPr>
      </p:pic>
      <p:sp>
        <p:nvSpPr>
          <p:cNvPr id="6" name="5 - Ορθογώνιο"/>
          <p:cNvSpPr/>
          <p:nvPr/>
        </p:nvSpPr>
        <p:spPr>
          <a:xfrm>
            <a:off x="2214546" y="3357562"/>
            <a:ext cx="4572000" cy="646331"/>
          </a:xfrm>
          <a:prstGeom prst="rect">
            <a:avLst/>
          </a:prstGeom>
        </p:spPr>
        <p:txBody>
          <a:bodyPr wrap="square">
            <a:spAutoFit/>
          </a:bodyPr>
          <a:lstStyle/>
          <a:p>
            <a:pPr algn="ctr">
              <a:buNone/>
            </a:pPr>
            <a:r>
              <a:rPr lang="en-US" b="1" dirty="0" smtClean="0">
                <a:solidFill>
                  <a:schemeClr val="accent6">
                    <a:lumMod val="60000"/>
                    <a:lumOff val="40000"/>
                  </a:schemeClr>
                </a:solidFill>
              </a:rPr>
              <a:t>“I am not a target” </a:t>
            </a:r>
          </a:p>
          <a:p>
            <a:pPr algn="ctr">
              <a:buNone/>
            </a:pPr>
            <a:r>
              <a:rPr lang="en-US" b="1" dirty="0" smtClean="0">
                <a:solidFill>
                  <a:schemeClr val="accent6">
                    <a:lumMod val="60000"/>
                    <a:lumOff val="40000"/>
                  </a:schemeClr>
                </a:solidFill>
              </a:rPr>
              <a:t> </a:t>
            </a:r>
            <a:r>
              <a:rPr lang="el-GR" b="1" dirty="0" smtClean="0">
                <a:solidFill>
                  <a:schemeClr val="accent6">
                    <a:lumMod val="60000"/>
                    <a:lumOff val="40000"/>
                  </a:schemeClr>
                </a:solidFill>
              </a:rPr>
              <a:t>2018-1-RO01-KA229-049059_6</a:t>
            </a:r>
            <a:r>
              <a:rPr lang="el-GR" b="1" dirty="0" smtClean="0"/>
              <a:t> </a:t>
            </a:r>
            <a:endParaRPr lang="el-GR" dirty="0" smtClean="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583122"/>
          </a:xfrm>
        </p:spPr>
        <p:txBody>
          <a:bodyPr>
            <a:noAutofit/>
          </a:bodyPr>
          <a:lstStyle/>
          <a:p>
            <a:r>
              <a:rPr lang="en-US" sz="7200" dirty="0" smtClean="0">
                <a:solidFill>
                  <a:srgbClr val="FF0000"/>
                </a:solidFill>
              </a:rPr>
              <a:t>Thank you</a:t>
            </a:r>
            <a:endParaRPr lang="el-GR" sz="7200" dirty="0">
              <a:solidFill>
                <a:srgbClr val="FF0000"/>
              </a:solidFill>
            </a:endParaRPr>
          </a:p>
        </p:txBody>
      </p:sp>
      <p:sp>
        <p:nvSpPr>
          <p:cNvPr id="3" name="2 - Θέση περιεχομένου"/>
          <p:cNvSpPr>
            <a:spLocks noGrp="1"/>
          </p:cNvSpPr>
          <p:nvPr>
            <p:ph idx="1"/>
          </p:nvPr>
        </p:nvSpPr>
        <p:spPr/>
        <p:txBody>
          <a:bodyPr/>
          <a:lstStyle/>
          <a:p>
            <a:endParaRPr lang="el-GR" dirty="0"/>
          </a:p>
        </p:txBody>
      </p:sp>
      <p:sp>
        <p:nvSpPr>
          <p:cNvPr id="4" name="3 - Θέση υποσέλιδου"/>
          <p:cNvSpPr>
            <a:spLocks noGrp="1"/>
          </p:cNvSpPr>
          <p:nvPr>
            <p:ph type="ftr" sz="quarter" idx="11"/>
          </p:nvPr>
        </p:nvSpPr>
        <p:spPr/>
        <p:txBody>
          <a:bodyPr/>
          <a:lstStyle/>
          <a:p>
            <a:r>
              <a:rPr lang="en-US" smtClean="0"/>
              <a:t>12th Primary School of Drama - Greece</a:t>
            </a:r>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solidFill>
                  <a:srgbClr val="FF0000"/>
                </a:solidFill>
              </a:rPr>
              <a:t>Baptism</a:t>
            </a:r>
            <a:endParaRPr lang="el-GR" dirty="0">
              <a:solidFill>
                <a:srgbClr val="FF0000"/>
              </a:solidFill>
            </a:endParaRPr>
          </a:p>
        </p:txBody>
      </p:sp>
      <p:sp>
        <p:nvSpPr>
          <p:cNvPr id="3" name="2 - Θέση περιεχομένου"/>
          <p:cNvSpPr>
            <a:spLocks noGrp="1"/>
          </p:cNvSpPr>
          <p:nvPr>
            <p:ph idx="1"/>
          </p:nvPr>
        </p:nvSpPr>
        <p:spPr>
          <a:xfrm>
            <a:off x="457200" y="1600200"/>
            <a:ext cx="4043362" cy="4709160"/>
          </a:xfrm>
        </p:spPr>
        <p:txBody>
          <a:bodyPr>
            <a:normAutofit fontScale="85000" lnSpcReduction="10000"/>
          </a:bodyPr>
          <a:lstStyle/>
          <a:p>
            <a:pPr marL="0" indent="0">
              <a:buNone/>
            </a:pPr>
            <a:r>
              <a:rPr lang="en-US" dirty="0" smtClean="0"/>
              <a:t>Baptismal day is one of the most important days in the life of a Greek Orthodox. It usually takes place the first year after the baby is born.</a:t>
            </a:r>
            <a:br>
              <a:rPr lang="en-US" dirty="0" smtClean="0"/>
            </a:br>
            <a:r>
              <a:rPr lang="en-US" dirty="0" smtClean="0"/>
              <a:t>On Baptism Day, the baby is undressed and wrapped in a white towel. The priest blesses the water and adds olive oil brought by the godparents. He then immerses the baby three times, saying the chosen name. </a:t>
            </a:r>
            <a:endParaRPr lang="el-GR" dirty="0"/>
          </a:p>
        </p:txBody>
      </p:sp>
      <p:sp>
        <p:nvSpPr>
          <p:cNvPr id="4" name="3 - Θέση υποσέλιδου"/>
          <p:cNvSpPr>
            <a:spLocks noGrp="1"/>
          </p:cNvSpPr>
          <p:nvPr>
            <p:ph type="ftr" sz="quarter" idx="11"/>
          </p:nvPr>
        </p:nvSpPr>
        <p:spPr/>
        <p:txBody>
          <a:bodyPr/>
          <a:lstStyle/>
          <a:p>
            <a:r>
              <a:rPr lang="en-US" smtClean="0"/>
              <a:t>12th Primary School of Drama - Greece</a:t>
            </a:r>
            <a:endParaRPr lang="el-GR"/>
          </a:p>
        </p:txBody>
      </p:sp>
      <p:pic>
        <p:nvPicPr>
          <p:cNvPr id="5" name="4 - Εικόνα" descr="greek-orthodox-baptism-3747687_1920-400x267.jpg"/>
          <p:cNvPicPr>
            <a:picLocks noChangeAspect="1"/>
          </p:cNvPicPr>
          <p:nvPr/>
        </p:nvPicPr>
        <p:blipFill>
          <a:blip r:embed="rId2"/>
          <a:stretch>
            <a:fillRect/>
          </a:stretch>
        </p:blipFill>
        <p:spPr>
          <a:xfrm>
            <a:off x="5000628" y="2285992"/>
            <a:ext cx="3810000" cy="25431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0" dirty="0" smtClean="0">
                <a:solidFill>
                  <a:srgbClr val="FF0000"/>
                </a:solidFill>
              </a:rPr>
              <a:t>The Christmas Boat</a:t>
            </a:r>
            <a:r>
              <a:rPr lang="en-GB" b="0" dirty="0" smtClean="0"/>
              <a:t/>
            </a:r>
            <a:br>
              <a:rPr lang="en-GB" b="0" dirty="0" smtClean="0"/>
            </a:br>
            <a:endParaRPr lang="el-GR" dirty="0"/>
          </a:p>
        </p:txBody>
      </p:sp>
      <p:sp>
        <p:nvSpPr>
          <p:cNvPr id="3" name="2 - Θέση περιεχομένου"/>
          <p:cNvSpPr>
            <a:spLocks noGrp="1"/>
          </p:cNvSpPr>
          <p:nvPr>
            <p:ph idx="1"/>
          </p:nvPr>
        </p:nvSpPr>
        <p:spPr>
          <a:xfrm>
            <a:off x="357158" y="1285860"/>
            <a:ext cx="3714776" cy="4994912"/>
          </a:xfrm>
        </p:spPr>
        <p:txBody>
          <a:bodyPr>
            <a:normAutofit fontScale="92500" lnSpcReduction="20000"/>
          </a:bodyPr>
          <a:lstStyle/>
          <a:p>
            <a:pPr marL="0" indent="0">
              <a:buNone/>
            </a:pPr>
            <a:r>
              <a:rPr lang="en-US" dirty="0" smtClean="0"/>
              <a:t>Traditionally, Greeks didn’t decorate with a Christmas tree but a Christmas </a:t>
            </a:r>
            <a:r>
              <a:rPr lang="en-US" i="1" dirty="0" smtClean="0"/>
              <a:t>boat</a:t>
            </a:r>
            <a:r>
              <a:rPr lang="en-US" dirty="0" smtClean="0"/>
              <a:t>. </a:t>
            </a:r>
            <a:r>
              <a:rPr lang="en-US" dirty="0" smtClean="0"/>
              <a:t>As </a:t>
            </a:r>
            <a:r>
              <a:rPr lang="en-US" dirty="0" smtClean="0"/>
              <a:t>a symbol of the seafaring nation, the boat was decorated in honor of the sailors returning home to their families around Christmas time. Nowadays, the tradition is making a comeback, not only in the islands, but also on the mainland.</a:t>
            </a:r>
            <a:endParaRPr lang="el-GR" dirty="0"/>
          </a:p>
        </p:txBody>
      </p:sp>
      <p:sp>
        <p:nvSpPr>
          <p:cNvPr id="4" name="3 - Θέση υποσέλιδου"/>
          <p:cNvSpPr>
            <a:spLocks noGrp="1"/>
          </p:cNvSpPr>
          <p:nvPr>
            <p:ph type="ftr" sz="quarter" idx="11"/>
          </p:nvPr>
        </p:nvSpPr>
        <p:spPr/>
        <p:txBody>
          <a:bodyPr/>
          <a:lstStyle/>
          <a:p>
            <a:r>
              <a:rPr lang="en-US" smtClean="0"/>
              <a:t>12th Primary School of Drama - Greece</a:t>
            </a:r>
            <a:endParaRPr lang="el-GR"/>
          </a:p>
        </p:txBody>
      </p:sp>
      <p:pic>
        <p:nvPicPr>
          <p:cNvPr id="5" name="4 - Εικόνα" descr="16254267902_1d6a710094_b.jpg"/>
          <p:cNvPicPr>
            <a:picLocks noChangeAspect="1"/>
          </p:cNvPicPr>
          <p:nvPr/>
        </p:nvPicPr>
        <p:blipFill>
          <a:blip r:embed="rId2" cstate="print"/>
          <a:stretch>
            <a:fillRect/>
          </a:stretch>
        </p:blipFill>
        <p:spPr>
          <a:xfrm>
            <a:off x="4357686" y="1571612"/>
            <a:ext cx="4656000" cy="3492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0" dirty="0" smtClean="0">
                <a:solidFill>
                  <a:srgbClr val="FF0000"/>
                </a:solidFill>
              </a:rPr>
              <a:t>Evil Eye (</a:t>
            </a:r>
            <a:r>
              <a:rPr lang="en-GB" b="0" dirty="0" err="1" smtClean="0">
                <a:solidFill>
                  <a:srgbClr val="FF0000"/>
                </a:solidFill>
              </a:rPr>
              <a:t>Mati</a:t>
            </a:r>
            <a:r>
              <a:rPr lang="en-GB" b="0" dirty="0" smtClean="0">
                <a:solidFill>
                  <a:srgbClr val="FF0000"/>
                </a:solidFill>
              </a:rPr>
              <a:t>)</a:t>
            </a:r>
            <a:br>
              <a:rPr lang="en-GB" b="0" dirty="0" smtClean="0">
                <a:solidFill>
                  <a:srgbClr val="FF0000"/>
                </a:solidFill>
              </a:rPr>
            </a:br>
            <a:endParaRPr lang="el-GR" dirty="0">
              <a:solidFill>
                <a:srgbClr val="FF0000"/>
              </a:solidFill>
            </a:endParaRPr>
          </a:p>
        </p:txBody>
      </p:sp>
      <p:sp>
        <p:nvSpPr>
          <p:cNvPr id="3" name="2 - Θέση περιεχομένου"/>
          <p:cNvSpPr>
            <a:spLocks noGrp="1"/>
          </p:cNvSpPr>
          <p:nvPr>
            <p:ph idx="1"/>
          </p:nvPr>
        </p:nvSpPr>
        <p:spPr>
          <a:xfrm>
            <a:off x="214282" y="1285860"/>
            <a:ext cx="3571900" cy="5023500"/>
          </a:xfrm>
        </p:spPr>
        <p:txBody>
          <a:bodyPr>
            <a:normAutofit fontScale="92500" lnSpcReduction="20000"/>
          </a:bodyPr>
          <a:lstStyle/>
          <a:p>
            <a:pPr marL="0" indent="0">
              <a:buNone/>
            </a:pPr>
            <a:r>
              <a:rPr lang="en-US" dirty="0" smtClean="0"/>
              <a:t>Perhaps the most notorious superstition </a:t>
            </a:r>
            <a:r>
              <a:rPr lang="en-US" dirty="0" smtClean="0"/>
              <a:t>is </a:t>
            </a:r>
            <a:r>
              <a:rPr lang="en-US" dirty="0" smtClean="0"/>
              <a:t>the belief that the evil eye is a curse (</a:t>
            </a:r>
            <a:r>
              <a:rPr lang="en-US" i="1" dirty="0" err="1" smtClean="0"/>
              <a:t>matiasma</a:t>
            </a:r>
            <a:r>
              <a:rPr lang="en-US" dirty="0" smtClean="0"/>
              <a:t>) cast by an envious or jealous person. To protect yourself against it, Greeks believe you must wear a charm. This is what the famous blue pieces of glass with an eye painted on are for.</a:t>
            </a:r>
            <a:endParaRPr lang="el-GR" dirty="0"/>
          </a:p>
        </p:txBody>
      </p:sp>
      <p:sp>
        <p:nvSpPr>
          <p:cNvPr id="4" name="3 - Θέση υποσέλιδου"/>
          <p:cNvSpPr>
            <a:spLocks noGrp="1"/>
          </p:cNvSpPr>
          <p:nvPr>
            <p:ph type="ftr" sz="quarter" idx="11"/>
          </p:nvPr>
        </p:nvSpPr>
        <p:spPr/>
        <p:txBody>
          <a:bodyPr/>
          <a:lstStyle/>
          <a:p>
            <a:r>
              <a:rPr lang="en-US" smtClean="0"/>
              <a:t>12th Primary School of Drama - Greece</a:t>
            </a:r>
            <a:endParaRPr lang="el-GR"/>
          </a:p>
        </p:txBody>
      </p:sp>
      <p:pic>
        <p:nvPicPr>
          <p:cNvPr id="5" name="4 - Εικόνα" descr="5571288856_87530cbc92_b-1.jpg"/>
          <p:cNvPicPr>
            <a:picLocks noChangeAspect="1"/>
          </p:cNvPicPr>
          <p:nvPr/>
        </p:nvPicPr>
        <p:blipFill>
          <a:blip r:embed="rId2" cstate="print"/>
          <a:stretch>
            <a:fillRect/>
          </a:stretch>
        </p:blipFill>
        <p:spPr>
          <a:xfrm>
            <a:off x="4286248" y="1643050"/>
            <a:ext cx="4272000" cy="3204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dirty="0" smtClean="0">
                <a:solidFill>
                  <a:srgbClr val="FF0000"/>
                </a:solidFill>
              </a:rPr>
              <a:t>Epiphany – Catching the cross</a:t>
            </a:r>
            <a:r>
              <a:rPr lang="en-GB" b="0" dirty="0" smtClean="0">
                <a:solidFill>
                  <a:srgbClr val="FF0000"/>
                </a:solidFill>
              </a:rPr>
              <a:t/>
            </a:r>
            <a:br>
              <a:rPr lang="en-GB" b="0" dirty="0" smtClean="0">
                <a:solidFill>
                  <a:srgbClr val="FF0000"/>
                </a:solidFill>
              </a:rPr>
            </a:br>
            <a:endParaRPr lang="el-GR" dirty="0">
              <a:solidFill>
                <a:srgbClr val="FF0000"/>
              </a:solidFill>
            </a:endParaRPr>
          </a:p>
        </p:txBody>
      </p:sp>
      <p:sp>
        <p:nvSpPr>
          <p:cNvPr id="3" name="2 - Θέση περιεχομένου"/>
          <p:cNvSpPr>
            <a:spLocks noGrp="1"/>
          </p:cNvSpPr>
          <p:nvPr>
            <p:ph idx="1"/>
          </p:nvPr>
        </p:nvSpPr>
        <p:spPr>
          <a:xfrm>
            <a:off x="214282" y="1600200"/>
            <a:ext cx="3857652" cy="3900502"/>
          </a:xfrm>
        </p:spPr>
        <p:txBody>
          <a:bodyPr>
            <a:normAutofit lnSpcReduction="10000"/>
          </a:bodyPr>
          <a:lstStyle/>
          <a:p>
            <a:pPr marL="0" indent="0">
              <a:buNone/>
              <a:tabLst>
                <a:tab pos="0" algn="l"/>
              </a:tabLst>
            </a:pPr>
            <a:r>
              <a:rPr lang="en-US" sz="2400" dirty="0" smtClean="0"/>
              <a:t>Epiphany is one of the Public Holidays of Greece. On the 6th of January we celebrate the baptism of Jesus Christ by John the Baptist in the Jordan River. It is one of the most important days for all the Orthodox Christians, as it is a day of joy and brightness.</a:t>
            </a:r>
            <a:endParaRPr lang="el-GR" sz="2400" dirty="0"/>
          </a:p>
        </p:txBody>
      </p:sp>
      <p:sp>
        <p:nvSpPr>
          <p:cNvPr id="4" name="3 - Θέση υποσέλιδου"/>
          <p:cNvSpPr>
            <a:spLocks noGrp="1"/>
          </p:cNvSpPr>
          <p:nvPr>
            <p:ph type="ftr" sz="quarter" idx="11"/>
          </p:nvPr>
        </p:nvSpPr>
        <p:spPr/>
        <p:txBody>
          <a:bodyPr/>
          <a:lstStyle/>
          <a:p>
            <a:r>
              <a:rPr lang="en-US" smtClean="0"/>
              <a:t>12th Primary School of Drama - Greece</a:t>
            </a:r>
            <a:endParaRPr lang="el-GR"/>
          </a:p>
        </p:txBody>
      </p:sp>
      <p:pic>
        <p:nvPicPr>
          <p:cNvPr id="5" name="4 - Εικόνα" descr="Epiphany – Catching the cross.jpg"/>
          <p:cNvPicPr>
            <a:picLocks noChangeAspect="1"/>
          </p:cNvPicPr>
          <p:nvPr/>
        </p:nvPicPr>
        <p:blipFill>
          <a:blip r:embed="rId2"/>
          <a:stretch>
            <a:fillRect/>
          </a:stretch>
        </p:blipFill>
        <p:spPr>
          <a:xfrm>
            <a:off x="4000496" y="1857364"/>
            <a:ext cx="4965518" cy="3312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dirty="0" err="1" smtClean="0">
                <a:solidFill>
                  <a:srgbClr val="FF0000"/>
                </a:solidFill>
              </a:rPr>
              <a:t>Apokries</a:t>
            </a:r>
            <a:r>
              <a:rPr lang="en-GB" dirty="0" smtClean="0">
                <a:solidFill>
                  <a:srgbClr val="FF0000"/>
                </a:solidFill>
              </a:rPr>
              <a:t> – the Greek Carnival</a:t>
            </a:r>
            <a:r>
              <a:rPr lang="en-GB" b="0" dirty="0" smtClean="0">
                <a:solidFill>
                  <a:srgbClr val="FF0000"/>
                </a:solidFill>
              </a:rPr>
              <a:t/>
            </a:r>
            <a:br>
              <a:rPr lang="en-GB" b="0" dirty="0" smtClean="0">
                <a:solidFill>
                  <a:srgbClr val="FF0000"/>
                </a:solidFill>
              </a:rPr>
            </a:br>
            <a:endParaRPr lang="el-GR" dirty="0">
              <a:solidFill>
                <a:srgbClr val="FF0000"/>
              </a:solidFill>
            </a:endParaRPr>
          </a:p>
        </p:txBody>
      </p:sp>
      <p:sp>
        <p:nvSpPr>
          <p:cNvPr id="3" name="2 - Θέση περιεχομένου"/>
          <p:cNvSpPr>
            <a:spLocks noGrp="1"/>
          </p:cNvSpPr>
          <p:nvPr>
            <p:ph idx="1"/>
          </p:nvPr>
        </p:nvSpPr>
        <p:spPr>
          <a:xfrm>
            <a:off x="500034" y="1571612"/>
            <a:ext cx="3786214" cy="4637722"/>
          </a:xfrm>
        </p:spPr>
        <p:txBody>
          <a:bodyPr>
            <a:normAutofit fontScale="77500" lnSpcReduction="20000"/>
          </a:bodyPr>
          <a:lstStyle/>
          <a:p>
            <a:pPr marL="0" indent="0">
              <a:buNone/>
            </a:pPr>
            <a:r>
              <a:rPr lang="en-US" dirty="0" smtClean="0"/>
              <a:t>The Carnival is celebrated 3 weeks before the 40 days of fasting or Lent begin. The first week of the carnival starts with a specific church celebration. The second week is called </a:t>
            </a:r>
            <a:r>
              <a:rPr lang="en-US" i="1" dirty="0" err="1" smtClean="0"/>
              <a:t>Kreatini</a:t>
            </a:r>
            <a:r>
              <a:rPr lang="en-US" dirty="0" smtClean="0"/>
              <a:t> (from the word </a:t>
            </a:r>
            <a:r>
              <a:rPr lang="en-US" dirty="0" err="1" smtClean="0"/>
              <a:t>kreas</a:t>
            </a:r>
            <a:r>
              <a:rPr lang="en-US" dirty="0" smtClean="0"/>
              <a:t>, which means meat), and you are allowed to eat meat every day. The third and last week is called </a:t>
            </a:r>
            <a:r>
              <a:rPr lang="en-US" i="1" dirty="0" smtClean="0"/>
              <a:t>Cheese Week or White Week</a:t>
            </a:r>
            <a:r>
              <a:rPr lang="en-US" dirty="0" smtClean="0"/>
              <a:t> when you are not allowed to eat meat, just dairy and fish.</a:t>
            </a:r>
            <a:endParaRPr lang="el-GR" dirty="0"/>
          </a:p>
        </p:txBody>
      </p:sp>
      <p:sp>
        <p:nvSpPr>
          <p:cNvPr id="4" name="3 - Θέση υποσέλιδου"/>
          <p:cNvSpPr>
            <a:spLocks noGrp="1"/>
          </p:cNvSpPr>
          <p:nvPr>
            <p:ph type="ftr" sz="quarter" idx="11"/>
          </p:nvPr>
        </p:nvSpPr>
        <p:spPr/>
        <p:txBody>
          <a:bodyPr/>
          <a:lstStyle/>
          <a:p>
            <a:r>
              <a:rPr lang="en-US" smtClean="0"/>
              <a:t>12th Primary School of Drama - Greece</a:t>
            </a:r>
            <a:endParaRPr lang="el-GR"/>
          </a:p>
        </p:txBody>
      </p:sp>
      <p:pic>
        <p:nvPicPr>
          <p:cNvPr id="5" name="4 - Εικόνα" descr="αποκριές.jpg"/>
          <p:cNvPicPr>
            <a:picLocks noChangeAspect="1"/>
          </p:cNvPicPr>
          <p:nvPr/>
        </p:nvPicPr>
        <p:blipFill>
          <a:blip r:embed="rId2"/>
          <a:stretch>
            <a:fillRect/>
          </a:stretch>
        </p:blipFill>
        <p:spPr>
          <a:xfrm>
            <a:off x="4643438" y="2143116"/>
            <a:ext cx="4296600" cy="2772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dirty="0" err="1" smtClean="0">
                <a:solidFill>
                  <a:srgbClr val="FF0000"/>
                </a:solidFill>
              </a:rPr>
              <a:t>Kathara</a:t>
            </a:r>
            <a:r>
              <a:rPr lang="en-GB" dirty="0" smtClean="0">
                <a:solidFill>
                  <a:srgbClr val="FF0000"/>
                </a:solidFill>
              </a:rPr>
              <a:t> </a:t>
            </a:r>
            <a:r>
              <a:rPr lang="en-GB" dirty="0" err="1" smtClean="0">
                <a:solidFill>
                  <a:srgbClr val="FF0000"/>
                </a:solidFill>
              </a:rPr>
              <a:t>Deftera</a:t>
            </a:r>
            <a:r>
              <a:rPr lang="en-GB" dirty="0" smtClean="0">
                <a:solidFill>
                  <a:srgbClr val="FF0000"/>
                </a:solidFill>
              </a:rPr>
              <a:t> – Clean </a:t>
            </a:r>
            <a:r>
              <a:rPr lang="en-GB" dirty="0" smtClean="0">
                <a:solidFill>
                  <a:srgbClr val="FF0000"/>
                </a:solidFill>
              </a:rPr>
              <a:t>Monday</a:t>
            </a:r>
            <a:endParaRPr lang="el-GR" dirty="0">
              <a:solidFill>
                <a:srgbClr val="FF0000"/>
              </a:solidFill>
            </a:endParaRPr>
          </a:p>
        </p:txBody>
      </p:sp>
      <p:sp>
        <p:nvSpPr>
          <p:cNvPr id="3" name="2 - Θέση περιεχομένου"/>
          <p:cNvSpPr>
            <a:spLocks noGrp="1"/>
          </p:cNvSpPr>
          <p:nvPr>
            <p:ph idx="1"/>
          </p:nvPr>
        </p:nvSpPr>
        <p:spPr>
          <a:xfrm>
            <a:off x="457200" y="1600200"/>
            <a:ext cx="3757610" cy="4709160"/>
          </a:xfrm>
        </p:spPr>
        <p:txBody>
          <a:bodyPr>
            <a:normAutofit fontScale="70000" lnSpcReduction="20000"/>
          </a:bodyPr>
          <a:lstStyle/>
          <a:p>
            <a:pPr marL="0" indent="0" fontAlgn="base">
              <a:buNone/>
            </a:pPr>
            <a:r>
              <a:rPr lang="en-US" dirty="0" smtClean="0"/>
              <a:t>Clean Monday marks the end of the Greek Carnival and the beginning of the 40-days Lent.</a:t>
            </a:r>
            <a:endParaRPr lang="el-GR" dirty="0" smtClean="0"/>
          </a:p>
          <a:p>
            <a:pPr marL="0" indent="0" fontAlgn="base">
              <a:buNone/>
            </a:pPr>
            <a:r>
              <a:rPr lang="en-US" dirty="0" smtClean="0"/>
              <a:t>According </a:t>
            </a:r>
            <a:r>
              <a:rPr lang="en-US" dirty="0" smtClean="0"/>
              <a:t>to Greek tradition, it is customary to fly kites on Clean Monday. Families go on outdoor excursions to beaches and open areas and usually have picnics if the day is pleasant. The flying of the kite is a symbol for the catharsis of the soul after the Carnival celebrations. </a:t>
            </a:r>
          </a:p>
          <a:p>
            <a:pPr marL="0" indent="0" fontAlgn="base">
              <a:buNone/>
            </a:pPr>
            <a:r>
              <a:rPr lang="en-US" dirty="0" smtClean="0"/>
              <a:t>Clean Monday is a public holiday in Greece and Cyprus and is one of the most important Greek traditions.</a:t>
            </a:r>
            <a:endParaRPr lang="en-US" dirty="0"/>
          </a:p>
        </p:txBody>
      </p:sp>
      <p:sp>
        <p:nvSpPr>
          <p:cNvPr id="4" name="3 - Θέση υποσέλιδου"/>
          <p:cNvSpPr>
            <a:spLocks noGrp="1"/>
          </p:cNvSpPr>
          <p:nvPr>
            <p:ph type="ftr" sz="quarter" idx="11"/>
          </p:nvPr>
        </p:nvSpPr>
        <p:spPr/>
        <p:txBody>
          <a:bodyPr/>
          <a:lstStyle/>
          <a:p>
            <a:r>
              <a:rPr lang="en-US" smtClean="0"/>
              <a:t>12th Primary School of Drama - Greece</a:t>
            </a:r>
            <a:endParaRPr lang="el-GR"/>
          </a:p>
        </p:txBody>
      </p:sp>
      <p:pic>
        <p:nvPicPr>
          <p:cNvPr id="5" name="4 - Εικόνα" descr="boy-with-kite-unsplash-min-1000x667.jpg"/>
          <p:cNvPicPr>
            <a:picLocks noChangeAspect="1"/>
          </p:cNvPicPr>
          <p:nvPr/>
        </p:nvPicPr>
        <p:blipFill>
          <a:blip r:embed="rId2"/>
          <a:stretch>
            <a:fillRect/>
          </a:stretch>
        </p:blipFill>
        <p:spPr>
          <a:xfrm>
            <a:off x="4214810" y="1285860"/>
            <a:ext cx="4818644" cy="4356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0" dirty="0" smtClean="0">
                <a:solidFill>
                  <a:srgbClr val="FF0000"/>
                </a:solidFill>
              </a:rPr>
              <a:t>Easter Celebrations</a:t>
            </a:r>
            <a:r>
              <a:rPr lang="en-GB" b="0" dirty="0" smtClean="0"/>
              <a:t/>
            </a:r>
            <a:br>
              <a:rPr lang="en-GB" b="0" dirty="0" smtClean="0"/>
            </a:br>
            <a:endParaRPr lang="el-GR" dirty="0"/>
          </a:p>
        </p:txBody>
      </p:sp>
      <p:pic>
        <p:nvPicPr>
          <p:cNvPr id="5" name="4 - Θέση περιεχομένου" descr="Easter celebrations.jpg"/>
          <p:cNvPicPr>
            <a:picLocks noGrp="1" noChangeAspect="1"/>
          </p:cNvPicPr>
          <p:nvPr>
            <p:ph idx="1"/>
          </p:nvPr>
        </p:nvPicPr>
        <p:blipFill>
          <a:blip r:embed="rId2" cstate="print"/>
          <a:stretch>
            <a:fillRect/>
          </a:stretch>
        </p:blipFill>
        <p:spPr>
          <a:xfrm>
            <a:off x="4214810" y="1714488"/>
            <a:ext cx="4560000" cy="3420000"/>
          </a:xfrm>
        </p:spPr>
      </p:pic>
      <p:sp>
        <p:nvSpPr>
          <p:cNvPr id="4" name="3 - Θέση υποσέλιδου"/>
          <p:cNvSpPr>
            <a:spLocks noGrp="1"/>
          </p:cNvSpPr>
          <p:nvPr>
            <p:ph type="ftr" sz="quarter" idx="11"/>
          </p:nvPr>
        </p:nvSpPr>
        <p:spPr/>
        <p:txBody>
          <a:bodyPr/>
          <a:lstStyle/>
          <a:p>
            <a:r>
              <a:rPr lang="en-US" smtClean="0"/>
              <a:t>12th Primary School of Drama - Greece</a:t>
            </a:r>
            <a:endParaRPr lang="el-GR"/>
          </a:p>
        </p:txBody>
      </p:sp>
      <p:sp>
        <p:nvSpPr>
          <p:cNvPr id="6" name="5 - Ορθογώνιο"/>
          <p:cNvSpPr/>
          <p:nvPr/>
        </p:nvSpPr>
        <p:spPr>
          <a:xfrm>
            <a:off x="285720" y="1500174"/>
            <a:ext cx="3500462" cy="3416320"/>
          </a:xfrm>
          <a:prstGeom prst="rect">
            <a:avLst/>
          </a:prstGeom>
        </p:spPr>
        <p:txBody>
          <a:bodyPr wrap="square">
            <a:spAutoFit/>
          </a:bodyPr>
          <a:lstStyle/>
          <a:p>
            <a:r>
              <a:rPr lang="en-US" dirty="0" smtClean="0"/>
              <a:t>The whole of Holy Week is also full of traditions, with the dyeing of eggs (in red) to symbolize the sacrifice of Christ, the decoration of the </a:t>
            </a:r>
            <a:r>
              <a:rPr lang="en-US" i="1" dirty="0" err="1" smtClean="0"/>
              <a:t>epitaphios</a:t>
            </a:r>
            <a:r>
              <a:rPr lang="en-US" i="1" dirty="0" smtClean="0"/>
              <a:t> (</a:t>
            </a:r>
            <a:r>
              <a:rPr lang="en-US" dirty="0" smtClean="0"/>
              <a:t>the tomb of Christ) with flowers, and the many processions. The night of Holy Saturday is the pinnacle of celebrations, with a special ceremony that the majority of Greeks attend.</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57166"/>
            <a:ext cx="8229600" cy="928694"/>
          </a:xfrm>
        </p:spPr>
        <p:txBody>
          <a:bodyPr>
            <a:normAutofit fontScale="90000"/>
          </a:bodyPr>
          <a:lstStyle/>
          <a:p>
            <a:r>
              <a:rPr lang="en-US" sz="3100" b="0" dirty="0" smtClean="0">
                <a:solidFill>
                  <a:srgbClr val="FF0000"/>
                </a:solidFill>
              </a:rPr>
              <a:t>Old custom lights up Drama on St Barbara's feast</a:t>
            </a:r>
            <a:r>
              <a:rPr lang="en-US" b="0" dirty="0" smtClean="0"/>
              <a:t/>
            </a:r>
            <a:br>
              <a:rPr lang="en-US" b="0" dirty="0" smtClean="0"/>
            </a:br>
            <a:endParaRPr lang="el-GR" dirty="0"/>
          </a:p>
        </p:txBody>
      </p:sp>
      <p:sp>
        <p:nvSpPr>
          <p:cNvPr id="3" name="2 - Θέση περιεχομένου"/>
          <p:cNvSpPr>
            <a:spLocks noGrp="1"/>
          </p:cNvSpPr>
          <p:nvPr>
            <p:ph idx="1"/>
          </p:nvPr>
        </p:nvSpPr>
        <p:spPr>
          <a:xfrm>
            <a:off x="457200" y="1600200"/>
            <a:ext cx="7972452" cy="2043114"/>
          </a:xfrm>
        </p:spPr>
        <p:txBody>
          <a:bodyPr>
            <a:normAutofit fontScale="77500" lnSpcReduction="20000"/>
          </a:bodyPr>
          <a:lstStyle/>
          <a:p>
            <a:pPr marL="0" indent="0">
              <a:buNone/>
            </a:pPr>
            <a:r>
              <a:rPr lang="en-US" dirty="0" smtClean="0"/>
              <a:t>In the </a:t>
            </a:r>
            <a:r>
              <a:rPr lang="en-US" dirty="0" smtClean="0"/>
              <a:t>city of Drama, the waters of the fountains and springs of St. Barbara form a small lake in a verdant area, in front of the church with the same name </a:t>
            </a:r>
            <a:endParaRPr lang="en-US" dirty="0" smtClean="0"/>
          </a:p>
          <a:p>
            <a:pPr marL="0" indent="0">
              <a:buNone/>
            </a:pPr>
            <a:r>
              <a:rPr lang="en-US" dirty="0" smtClean="0"/>
              <a:t>On </a:t>
            </a:r>
            <a:r>
              <a:rPr lang="en-US" dirty="0" smtClean="0"/>
              <a:t>the eve of the feast day in </a:t>
            </a:r>
            <a:r>
              <a:rPr lang="en-US" dirty="0" smtClean="0"/>
              <a:t>honor </a:t>
            </a:r>
            <a:r>
              <a:rPr lang="en-US" dirty="0" smtClean="0"/>
              <a:t>of Saint Barbara (December 4), </a:t>
            </a:r>
            <a:r>
              <a:rPr lang="en-US" dirty="0" smtClean="0"/>
              <a:t>parents with their children rush to the lakes of the city and </a:t>
            </a:r>
            <a:r>
              <a:rPr lang="en-US" dirty="0" smtClean="0"/>
              <a:t>release hundreds of paper boats carrying dozens of wishes of the children who made them.</a:t>
            </a:r>
          </a:p>
          <a:p>
            <a:endParaRPr lang="el-GR" dirty="0"/>
          </a:p>
        </p:txBody>
      </p:sp>
      <p:sp>
        <p:nvSpPr>
          <p:cNvPr id="4" name="3 - Θέση υποσέλιδου"/>
          <p:cNvSpPr>
            <a:spLocks noGrp="1"/>
          </p:cNvSpPr>
          <p:nvPr>
            <p:ph type="ftr" sz="quarter" idx="11"/>
          </p:nvPr>
        </p:nvSpPr>
        <p:spPr/>
        <p:txBody>
          <a:bodyPr/>
          <a:lstStyle/>
          <a:p>
            <a:r>
              <a:rPr lang="en-US" smtClean="0"/>
              <a:t>12th Primary School of Drama - Greece</a:t>
            </a:r>
            <a:endParaRPr lang="el-GR"/>
          </a:p>
        </p:txBody>
      </p:sp>
      <p:pic>
        <p:nvPicPr>
          <p:cNvPr id="5" name="4 - Εικόνα" descr="f59a9f208373d3a2c33a92cf509997e9_XL.jpg"/>
          <p:cNvPicPr>
            <a:picLocks noChangeAspect="1"/>
          </p:cNvPicPr>
          <p:nvPr/>
        </p:nvPicPr>
        <p:blipFill>
          <a:blip r:embed="rId2"/>
          <a:stretch>
            <a:fillRect/>
          </a:stretch>
        </p:blipFill>
        <p:spPr>
          <a:xfrm>
            <a:off x="1571604" y="3643314"/>
            <a:ext cx="5616000" cy="280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323</TotalTime>
  <Words>376</Words>
  <Application>Microsoft Office PowerPoint</Application>
  <PresentationFormat>Προβολή στην οθόνη (4:3)</PresentationFormat>
  <Paragraphs>33</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Αποκορύφωμα</vt:lpstr>
      <vt:lpstr>Greek customs and traditions</vt:lpstr>
      <vt:lpstr>Baptism</vt:lpstr>
      <vt:lpstr>The Christmas Boat </vt:lpstr>
      <vt:lpstr>Evil Eye (Mati) </vt:lpstr>
      <vt:lpstr>Epiphany – Catching the cross </vt:lpstr>
      <vt:lpstr>Apokries – the Greek Carnival </vt:lpstr>
      <vt:lpstr>Kathara Deftera – Clean Monday</vt:lpstr>
      <vt:lpstr>Easter Celebrations </vt:lpstr>
      <vt:lpstr>Old custom lights up Drama on St Barbara's feast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pc</dc:creator>
  <cp:lastModifiedBy>User1</cp:lastModifiedBy>
  <cp:revision>40</cp:revision>
  <dcterms:created xsi:type="dcterms:W3CDTF">2021-03-22T15:33:15Z</dcterms:created>
  <dcterms:modified xsi:type="dcterms:W3CDTF">2021-05-10T09:59:06Z</dcterms:modified>
</cp:coreProperties>
</file>